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sldSz cx="18288000" cy="10287000"/>
  <p:notesSz cx="6858000" cy="9144000"/>
  <p:embeddedFontLst>
    <p:embeddedFont>
      <p:font typeface="Articulat" panose="020B0604020202020204" charset="0"/>
      <p:regular r:id="rId12"/>
    </p:embeddedFont>
    <p:embeddedFont>
      <p:font typeface="Articulat Bold" panose="020B0604020202020204" charset="0"/>
      <p:regular r:id="rId13"/>
    </p:embeddedFont>
    <p:embeddedFont>
      <p:font typeface="Cooper BT Bold" panose="020B0604020202020204" charset="0"/>
      <p:regular r:id="rId14"/>
    </p:embeddedFont>
    <p:embeddedFont>
      <p:font typeface="Cooper BT Light" panose="020B0604020202020204" charset="0"/>
      <p:regular r:id="rId1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5196760-8445-40FA-97E1-5402BA451A42}" v="1" dt="2025-12-17T19:47:42.70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2" d="100"/>
          <a:sy n="52" d="100"/>
        </p:scale>
        <p:origin x="850"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theme" Target="theme/theme1.xml"/><Relationship Id="rId3" Type="http://schemas.openxmlformats.org/officeDocument/2006/relationships/slide" Target="slides/slide2.xml"/><Relationship Id="rId21"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iushani Ellegala" userId="dd40a2241db07628" providerId="LiveId" clId="{E4BB8E1F-E3C8-4CC7-B74D-8AEACBB916DD}"/>
    <pc:docChg chg="undo custSel modSld">
      <pc:chgData name="Piushani Ellegala" userId="dd40a2241db07628" providerId="LiveId" clId="{E4BB8E1F-E3C8-4CC7-B74D-8AEACBB916DD}" dt="2025-12-17T19:57:01.313" v="16" actId="20577"/>
      <pc:docMkLst>
        <pc:docMk/>
      </pc:docMkLst>
      <pc:sldChg chg="modSp mod">
        <pc:chgData name="Piushani Ellegala" userId="dd40a2241db07628" providerId="LiveId" clId="{E4BB8E1F-E3C8-4CC7-B74D-8AEACBB916DD}" dt="2025-12-17T19:57:01.313" v="16" actId="20577"/>
        <pc:sldMkLst>
          <pc:docMk/>
          <pc:sldMk cId="0" sldId="256"/>
        </pc:sldMkLst>
        <pc:spChg chg="mod">
          <ac:chgData name="Piushani Ellegala" userId="dd40a2241db07628" providerId="LiveId" clId="{E4BB8E1F-E3C8-4CC7-B74D-8AEACBB916DD}" dt="2025-12-17T19:49:27.755" v="9" actId="1076"/>
          <ac:spMkLst>
            <pc:docMk/>
            <pc:sldMk cId="0" sldId="256"/>
            <ac:spMk id="5" creationId="{00000000-0000-0000-0000-000000000000}"/>
          </ac:spMkLst>
        </pc:spChg>
        <pc:spChg chg="mod">
          <ac:chgData name="Piushani Ellegala" userId="dd40a2241db07628" providerId="LiveId" clId="{E4BB8E1F-E3C8-4CC7-B74D-8AEACBB916DD}" dt="2025-12-17T19:49:54.266" v="14" actId="2711"/>
          <ac:spMkLst>
            <pc:docMk/>
            <pc:sldMk cId="0" sldId="256"/>
            <ac:spMk id="6" creationId="{00000000-0000-0000-0000-000000000000}"/>
          </ac:spMkLst>
        </pc:spChg>
        <pc:spChg chg="mod">
          <ac:chgData name="Piushani Ellegala" userId="dd40a2241db07628" providerId="LiveId" clId="{E4BB8E1F-E3C8-4CC7-B74D-8AEACBB916DD}" dt="2025-12-17T19:57:01.313" v="16" actId="20577"/>
          <ac:spMkLst>
            <pc:docMk/>
            <pc:sldMk cId="0" sldId="256"/>
            <ac:spMk id="9" creationId="{00000000-0000-0000-0000-000000000000}"/>
          </ac:spMkLst>
        </pc:spChg>
      </pc:sldChg>
      <pc:sldChg chg="addSp delSp modSp mod">
        <pc:chgData name="Piushani Ellegala" userId="dd40a2241db07628" providerId="LiveId" clId="{E4BB8E1F-E3C8-4CC7-B74D-8AEACBB916DD}" dt="2025-12-17T19:47:58.944" v="7" actId="478"/>
        <pc:sldMkLst>
          <pc:docMk/>
          <pc:sldMk cId="0" sldId="257"/>
        </pc:sldMkLst>
        <pc:spChg chg="add del mod">
          <ac:chgData name="Piushani Ellegala" userId="dd40a2241db07628" providerId="LiveId" clId="{E4BB8E1F-E3C8-4CC7-B74D-8AEACBB916DD}" dt="2025-12-17T19:47:58.944" v="7" actId="478"/>
          <ac:spMkLst>
            <pc:docMk/>
            <pc:sldMk cId="0" sldId="257"/>
            <ac:spMk id="4" creationId="{00000000-0000-0000-0000-000000000000}"/>
          </ac:spMkLst>
        </pc:spChg>
        <pc:spChg chg="add del mod">
          <ac:chgData name="Piushani Ellegala" userId="dd40a2241db07628" providerId="LiveId" clId="{E4BB8E1F-E3C8-4CC7-B74D-8AEACBB916DD}" dt="2025-12-17T19:47:52.814" v="5" actId="21"/>
          <ac:spMkLst>
            <pc:docMk/>
            <pc:sldMk cId="0" sldId="257"/>
            <ac:spMk id="6" creationId="{66734362-225D-0B8E-3C12-F5A399F45E65}"/>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12/17/2025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12/17/2025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12/17/2025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12/17/2025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12/17/2025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hyperlink" Target="https://pherathm.github.io/School_map/"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s://pherathm.github.io/Demo_Map/" TargetMode="External"/><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5469054" y="0"/>
            <a:ext cx="11395383" cy="10287000"/>
            <a:chOff x="0" y="0"/>
            <a:chExt cx="460032" cy="415286"/>
          </a:xfrm>
        </p:grpSpPr>
        <p:sp>
          <p:nvSpPr>
            <p:cNvPr id="3" name="Freeform 3"/>
            <p:cNvSpPr/>
            <p:nvPr/>
          </p:nvSpPr>
          <p:spPr>
            <a:xfrm>
              <a:off x="0" y="0"/>
              <a:ext cx="460032" cy="415286"/>
            </a:xfrm>
            <a:custGeom>
              <a:avLst/>
              <a:gdLst/>
              <a:ahLst/>
              <a:cxnLst/>
              <a:rect l="l" t="t" r="r" b="b"/>
              <a:pathLst>
                <a:path w="460032" h="415286">
                  <a:moveTo>
                    <a:pt x="256832" y="0"/>
                  </a:moveTo>
                  <a:lnTo>
                    <a:pt x="0" y="0"/>
                  </a:lnTo>
                  <a:lnTo>
                    <a:pt x="203200" y="415286"/>
                  </a:lnTo>
                  <a:lnTo>
                    <a:pt x="460032" y="415286"/>
                  </a:lnTo>
                  <a:lnTo>
                    <a:pt x="256832" y="0"/>
                  </a:lnTo>
                  <a:close/>
                </a:path>
              </a:pathLst>
            </a:custGeom>
            <a:blipFill>
              <a:blip r:embed="rId2">
                <a:alphaModFix amt="19999"/>
              </a:blip>
              <a:stretch>
                <a:fillRect l="-17747" r="-17747"/>
              </a:stretch>
            </a:blipFill>
          </p:spPr>
          <p:txBody>
            <a:bodyPr/>
            <a:lstStyle/>
            <a:p>
              <a:endParaRPr lang="en-US"/>
            </a:p>
          </p:txBody>
        </p:sp>
      </p:grpSp>
      <p:grpSp>
        <p:nvGrpSpPr>
          <p:cNvPr id="4" name="Group 4"/>
          <p:cNvGrpSpPr/>
          <p:nvPr/>
        </p:nvGrpSpPr>
        <p:grpSpPr>
          <a:xfrm>
            <a:off x="882371" y="7289088"/>
            <a:ext cx="6842818" cy="2155793"/>
            <a:chOff x="101600" y="-66675"/>
            <a:chExt cx="2179918" cy="686771"/>
          </a:xfrm>
        </p:grpSpPr>
        <p:sp>
          <p:nvSpPr>
            <p:cNvPr id="5" name="Freeform 5"/>
            <p:cNvSpPr/>
            <p:nvPr/>
          </p:nvSpPr>
          <p:spPr>
            <a:xfrm>
              <a:off x="108648" y="-5090"/>
              <a:ext cx="2172870" cy="620096"/>
            </a:xfrm>
            <a:custGeom>
              <a:avLst/>
              <a:gdLst/>
              <a:ahLst/>
              <a:cxnLst/>
              <a:rect l="l" t="t" r="r" b="b"/>
              <a:pathLst>
                <a:path w="2172870" h="620096">
                  <a:moveTo>
                    <a:pt x="1969670" y="0"/>
                  </a:moveTo>
                  <a:lnTo>
                    <a:pt x="0" y="0"/>
                  </a:lnTo>
                  <a:lnTo>
                    <a:pt x="203200" y="620096"/>
                  </a:lnTo>
                  <a:lnTo>
                    <a:pt x="2172870" y="620096"/>
                  </a:lnTo>
                  <a:lnTo>
                    <a:pt x="1969670" y="0"/>
                  </a:lnTo>
                  <a:close/>
                </a:path>
              </a:pathLst>
            </a:custGeom>
            <a:solidFill>
              <a:srgbClr val="FFAD71"/>
            </a:solidFill>
          </p:spPr>
          <p:txBody>
            <a:bodyPr/>
            <a:lstStyle/>
            <a:p>
              <a:endParaRPr lang="en-US"/>
            </a:p>
          </p:txBody>
        </p:sp>
        <p:sp>
          <p:nvSpPr>
            <p:cNvPr id="6" name="TextBox 6"/>
            <p:cNvSpPr txBox="1"/>
            <p:nvPr/>
          </p:nvSpPr>
          <p:spPr>
            <a:xfrm>
              <a:off x="101600" y="-66675"/>
              <a:ext cx="1969670" cy="686771"/>
            </a:xfrm>
            <a:prstGeom prst="rect">
              <a:avLst/>
            </a:prstGeom>
          </p:spPr>
          <p:txBody>
            <a:bodyPr lIns="50800" tIns="50800" rIns="50800" bIns="50800" rtlCol="0" anchor="ctr"/>
            <a:lstStyle/>
            <a:p>
              <a:pPr algn="ctr">
                <a:lnSpc>
                  <a:spcPts val="4773"/>
                </a:lnSpc>
              </a:pPr>
              <a:r>
                <a:rPr lang="en-US" sz="3409" b="1" dirty="0">
                  <a:latin typeface="Amasis MT Pro Medium" panose="020F0502020204030204" pitchFamily="18" charset="0"/>
                  <a:ea typeface="Canva Sans Bold"/>
                  <a:cs typeface="Canva Sans Bold"/>
                  <a:sym typeface="Canva Sans Bold"/>
                </a:rPr>
                <a:t>Piushani Ellegala</a:t>
              </a:r>
            </a:p>
            <a:p>
              <a:pPr algn="ctr">
                <a:lnSpc>
                  <a:spcPts val="4773"/>
                </a:lnSpc>
              </a:pPr>
              <a:r>
                <a:rPr lang="en-US" sz="3409" b="1" dirty="0">
                  <a:latin typeface="Amasis MT Pro Medium" panose="020F0502020204030204" pitchFamily="18" charset="0"/>
                  <a:ea typeface="Canva Sans Bold"/>
                  <a:cs typeface="Canva Sans Bold"/>
                  <a:sym typeface="Canva Sans Bold"/>
                </a:rPr>
                <a:t>DATA 205</a:t>
              </a:r>
            </a:p>
          </p:txBody>
        </p:sp>
      </p:grpSp>
      <p:sp>
        <p:nvSpPr>
          <p:cNvPr id="7" name="Freeform 7"/>
          <p:cNvSpPr/>
          <p:nvPr/>
        </p:nvSpPr>
        <p:spPr>
          <a:xfrm>
            <a:off x="10157292" y="807248"/>
            <a:ext cx="2394950" cy="613706"/>
          </a:xfrm>
          <a:custGeom>
            <a:avLst/>
            <a:gdLst/>
            <a:ahLst/>
            <a:cxnLst/>
            <a:rect l="l" t="t" r="r" b="b"/>
            <a:pathLst>
              <a:path w="2394950" h="613706">
                <a:moveTo>
                  <a:pt x="0" y="0"/>
                </a:moveTo>
                <a:lnTo>
                  <a:pt x="2394950" y="0"/>
                </a:lnTo>
                <a:lnTo>
                  <a:pt x="2394950" y="613706"/>
                </a:lnTo>
                <a:lnTo>
                  <a:pt x="0" y="61370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8" name="Freeform 8"/>
          <p:cNvSpPr/>
          <p:nvPr/>
        </p:nvSpPr>
        <p:spPr>
          <a:xfrm>
            <a:off x="10646275" y="2026671"/>
            <a:ext cx="5770169" cy="5471712"/>
          </a:xfrm>
          <a:custGeom>
            <a:avLst/>
            <a:gdLst/>
            <a:ahLst/>
            <a:cxnLst/>
            <a:rect l="l" t="t" r="r" b="b"/>
            <a:pathLst>
              <a:path w="5770169" h="5471712">
                <a:moveTo>
                  <a:pt x="0" y="0"/>
                </a:moveTo>
                <a:lnTo>
                  <a:pt x="5770169" y="0"/>
                </a:lnTo>
                <a:lnTo>
                  <a:pt x="5770169" y="5471712"/>
                </a:lnTo>
                <a:lnTo>
                  <a:pt x="0" y="5471712"/>
                </a:lnTo>
                <a:lnTo>
                  <a:pt x="0" y="0"/>
                </a:lnTo>
                <a:close/>
              </a:path>
            </a:pathLst>
          </a:custGeom>
          <a:blipFill>
            <a:blip r:embed="rId5"/>
            <a:stretch>
              <a:fillRect/>
            </a:stretch>
          </a:blipFill>
        </p:spPr>
        <p:txBody>
          <a:bodyPr/>
          <a:lstStyle/>
          <a:p>
            <a:endParaRPr lang="en-US"/>
          </a:p>
        </p:txBody>
      </p:sp>
      <p:sp>
        <p:nvSpPr>
          <p:cNvPr id="9" name="TextBox 9"/>
          <p:cNvSpPr txBox="1"/>
          <p:nvPr/>
        </p:nvSpPr>
        <p:spPr>
          <a:xfrm>
            <a:off x="563446" y="1306654"/>
            <a:ext cx="9920546" cy="6191733"/>
          </a:xfrm>
          <a:prstGeom prst="rect">
            <a:avLst/>
          </a:prstGeom>
        </p:spPr>
        <p:txBody>
          <a:bodyPr lIns="0" tIns="0" rIns="0" bIns="0" rtlCol="0" anchor="t">
            <a:spAutoFit/>
          </a:bodyPr>
          <a:lstStyle/>
          <a:p>
            <a:pPr algn="l">
              <a:lnSpc>
                <a:spcPts val="8338"/>
              </a:lnSpc>
            </a:pPr>
            <a:r>
              <a:rPr lang="en-US" sz="5955" b="1" dirty="0">
                <a:solidFill>
                  <a:srgbClr val="FFAD71"/>
                </a:solidFill>
                <a:latin typeface="Articulat Bold"/>
                <a:ea typeface="Articulat Bold"/>
                <a:cs typeface="Articulat Bold"/>
                <a:sym typeface="Articulat Bold"/>
              </a:rPr>
              <a:t>Optimizing School Engagement, Equity, and Program Accessibility at KID Museum Using Data-Driven Insights</a:t>
            </a:r>
          </a:p>
          <a:p>
            <a:pPr algn="l">
              <a:lnSpc>
                <a:spcPts val="7358"/>
              </a:lnSpc>
              <a:spcBef>
                <a:spcPct val="0"/>
              </a:spcBef>
            </a:pPr>
            <a:endParaRPr lang="en-US" sz="5955" b="1" dirty="0">
              <a:solidFill>
                <a:srgbClr val="FFAD71"/>
              </a:solidFill>
              <a:latin typeface="Articulat Bold"/>
              <a:ea typeface="Articulat Bold"/>
              <a:cs typeface="Articulat Bold"/>
              <a:sym typeface="Articulat Bo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3075504" y="0"/>
            <a:ext cx="13873839" cy="10287000"/>
            <a:chOff x="0" y="0"/>
            <a:chExt cx="560087" cy="415286"/>
          </a:xfrm>
        </p:grpSpPr>
        <p:sp>
          <p:nvSpPr>
            <p:cNvPr id="3" name="Freeform 3"/>
            <p:cNvSpPr/>
            <p:nvPr/>
          </p:nvSpPr>
          <p:spPr>
            <a:xfrm>
              <a:off x="0" y="0"/>
              <a:ext cx="560087" cy="415286"/>
            </a:xfrm>
            <a:custGeom>
              <a:avLst/>
              <a:gdLst/>
              <a:ahLst/>
              <a:cxnLst/>
              <a:rect l="l" t="t" r="r" b="b"/>
              <a:pathLst>
                <a:path w="560087" h="415286">
                  <a:moveTo>
                    <a:pt x="356887" y="0"/>
                  </a:moveTo>
                  <a:lnTo>
                    <a:pt x="0" y="0"/>
                  </a:lnTo>
                  <a:lnTo>
                    <a:pt x="203200" y="415286"/>
                  </a:lnTo>
                  <a:lnTo>
                    <a:pt x="560087" y="415286"/>
                  </a:lnTo>
                  <a:lnTo>
                    <a:pt x="356887" y="0"/>
                  </a:lnTo>
                  <a:close/>
                </a:path>
              </a:pathLst>
            </a:custGeom>
            <a:blipFill>
              <a:blip r:embed="rId2">
                <a:alphaModFix amt="19999"/>
              </a:blip>
              <a:stretch>
                <a:fillRect l="-5644" r="-5644"/>
              </a:stretch>
            </a:blipFill>
          </p:spPr>
          <p:txBody>
            <a:bodyPr/>
            <a:lstStyle/>
            <a:p>
              <a:endParaRPr lang="en-US"/>
            </a:p>
          </p:txBody>
        </p:sp>
      </p:grpSp>
      <p:sp>
        <p:nvSpPr>
          <p:cNvPr id="4" name="TextBox 4"/>
          <p:cNvSpPr txBox="1"/>
          <p:nvPr/>
        </p:nvSpPr>
        <p:spPr>
          <a:xfrm>
            <a:off x="2433951" y="2992579"/>
            <a:ext cx="13420099" cy="1511036"/>
          </a:xfrm>
          <a:prstGeom prst="rect">
            <a:avLst/>
          </a:prstGeom>
        </p:spPr>
        <p:txBody>
          <a:bodyPr lIns="0" tIns="0" rIns="0" bIns="0" rtlCol="0" anchor="t">
            <a:spAutoFit/>
          </a:bodyPr>
          <a:lstStyle/>
          <a:p>
            <a:pPr algn="ctr">
              <a:lnSpc>
                <a:spcPts val="12328"/>
              </a:lnSpc>
              <a:spcBef>
                <a:spcPct val="0"/>
              </a:spcBef>
            </a:pPr>
            <a:r>
              <a:rPr lang="en-US" sz="8806" b="1">
                <a:solidFill>
                  <a:srgbClr val="FFFFFF"/>
                </a:solidFill>
                <a:latin typeface="Articulat Bold"/>
                <a:ea typeface="Articulat Bold"/>
                <a:cs typeface="Articulat Bold"/>
                <a:sym typeface="Articulat Bold"/>
              </a:rPr>
              <a:t>THANK YOU</a:t>
            </a:r>
          </a:p>
        </p:txBody>
      </p:sp>
      <p:sp>
        <p:nvSpPr>
          <p:cNvPr id="5" name="TextBox 5"/>
          <p:cNvSpPr txBox="1"/>
          <p:nvPr/>
        </p:nvSpPr>
        <p:spPr>
          <a:xfrm>
            <a:off x="2433951" y="4126934"/>
            <a:ext cx="13420099" cy="1511036"/>
          </a:xfrm>
          <a:prstGeom prst="rect">
            <a:avLst/>
          </a:prstGeom>
        </p:spPr>
        <p:txBody>
          <a:bodyPr lIns="0" tIns="0" rIns="0" bIns="0" rtlCol="0" anchor="t">
            <a:spAutoFit/>
          </a:bodyPr>
          <a:lstStyle/>
          <a:p>
            <a:pPr algn="ctr">
              <a:lnSpc>
                <a:spcPts val="12328"/>
              </a:lnSpc>
              <a:spcBef>
                <a:spcPct val="0"/>
              </a:spcBef>
            </a:pPr>
            <a:r>
              <a:rPr lang="en-US" sz="8806">
                <a:solidFill>
                  <a:srgbClr val="FFAD71"/>
                </a:solidFill>
                <a:latin typeface="Articulat"/>
                <a:ea typeface="Articulat"/>
                <a:cs typeface="Articulat"/>
                <a:sym typeface="Articulat"/>
              </a:rPr>
              <a:t>FOR YOUR ATTENTION</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1759356" y="0"/>
            <a:ext cx="11711595" cy="10287000"/>
            <a:chOff x="0" y="0"/>
            <a:chExt cx="472797" cy="415286"/>
          </a:xfrm>
        </p:grpSpPr>
        <p:sp>
          <p:nvSpPr>
            <p:cNvPr id="3" name="Freeform 3"/>
            <p:cNvSpPr/>
            <p:nvPr/>
          </p:nvSpPr>
          <p:spPr>
            <a:xfrm>
              <a:off x="0" y="0"/>
              <a:ext cx="472797" cy="415286"/>
            </a:xfrm>
            <a:custGeom>
              <a:avLst/>
              <a:gdLst/>
              <a:ahLst/>
              <a:cxnLst/>
              <a:rect l="l" t="t" r="r" b="b"/>
              <a:pathLst>
                <a:path w="472797" h="415286">
                  <a:moveTo>
                    <a:pt x="269597" y="0"/>
                  </a:moveTo>
                  <a:lnTo>
                    <a:pt x="0" y="0"/>
                  </a:lnTo>
                  <a:lnTo>
                    <a:pt x="203200" y="415286"/>
                  </a:lnTo>
                  <a:lnTo>
                    <a:pt x="472797" y="415286"/>
                  </a:lnTo>
                  <a:lnTo>
                    <a:pt x="269597" y="0"/>
                  </a:lnTo>
                  <a:close/>
                </a:path>
              </a:pathLst>
            </a:custGeom>
            <a:blipFill>
              <a:blip r:embed="rId2">
                <a:alphaModFix amt="19999"/>
              </a:blip>
              <a:stretch>
                <a:fillRect l="-15918" r="-15918"/>
              </a:stretch>
            </a:blipFill>
          </p:spPr>
          <p:txBody>
            <a:bodyPr/>
            <a:lstStyle/>
            <a:p>
              <a:endParaRPr lang="en-US"/>
            </a:p>
          </p:txBody>
        </p:sp>
      </p:grpSp>
      <p:sp>
        <p:nvSpPr>
          <p:cNvPr id="4" name="Freeform 4"/>
          <p:cNvSpPr/>
          <p:nvPr/>
        </p:nvSpPr>
        <p:spPr>
          <a:xfrm>
            <a:off x="442912" y="1964718"/>
            <a:ext cx="17584608" cy="6748093"/>
          </a:xfrm>
          <a:custGeom>
            <a:avLst/>
            <a:gdLst/>
            <a:ahLst/>
            <a:cxnLst/>
            <a:rect l="l" t="t" r="r" b="b"/>
            <a:pathLst>
              <a:path w="17584608" h="6748093">
                <a:moveTo>
                  <a:pt x="0" y="0"/>
                </a:moveTo>
                <a:lnTo>
                  <a:pt x="17584608" y="0"/>
                </a:lnTo>
                <a:lnTo>
                  <a:pt x="17584608" y="6748093"/>
                </a:lnTo>
                <a:lnTo>
                  <a:pt x="0" y="6748093"/>
                </a:lnTo>
                <a:lnTo>
                  <a:pt x="0" y="0"/>
                </a:lnTo>
                <a:close/>
              </a:path>
            </a:pathLst>
          </a:custGeom>
          <a:blipFill>
            <a:blip r:embed="rId3"/>
            <a:stretch>
              <a:fillRect/>
            </a:stretch>
          </a:blipFill>
        </p:spPr>
        <p:txBody>
          <a:bodyPr/>
          <a:lstStyle/>
          <a:p>
            <a:endParaRPr lang="en-US" dirty="0"/>
          </a:p>
        </p:txBody>
      </p:sp>
      <p:sp>
        <p:nvSpPr>
          <p:cNvPr id="5" name="TextBox 5"/>
          <p:cNvSpPr txBox="1"/>
          <p:nvPr/>
        </p:nvSpPr>
        <p:spPr>
          <a:xfrm>
            <a:off x="442912" y="447751"/>
            <a:ext cx="7307060" cy="1038072"/>
          </a:xfrm>
          <a:prstGeom prst="rect">
            <a:avLst/>
          </a:prstGeom>
        </p:spPr>
        <p:txBody>
          <a:bodyPr lIns="0" tIns="0" rIns="0" bIns="0" rtlCol="0" anchor="t">
            <a:spAutoFit/>
          </a:bodyPr>
          <a:lstStyle/>
          <a:p>
            <a:pPr algn="l">
              <a:lnSpc>
                <a:spcPts val="8413"/>
              </a:lnSpc>
              <a:spcBef>
                <a:spcPct val="0"/>
              </a:spcBef>
            </a:pPr>
            <a:r>
              <a:rPr lang="en-US" sz="6009" b="1">
                <a:solidFill>
                  <a:srgbClr val="FFAD71"/>
                </a:solidFill>
                <a:latin typeface="Articulat Bold"/>
                <a:ea typeface="Articulat Bold"/>
                <a:cs typeface="Articulat Bold"/>
                <a:sym typeface="Articulat Bold"/>
              </a:rPr>
              <a:t>DATA</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extBox 2"/>
          <p:cNvSpPr txBox="1"/>
          <p:nvPr/>
        </p:nvSpPr>
        <p:spPr>
          <a:xfrm>
            <a:off x="308379" y="447751"/>
            <a:ext cx="14576129" cy="1038072"/>
          </a:xfrm>
          <a:prstGeom prst="rect">
            <a:avLst/>
          </a:prstGeom>
        </p:spPr>
        <p:txBody>
          <a:bodyPr lIns="0" tIns="0" rIns="0" bIns="0" rtlCol="0" anchor="t">
            <a:spAutoFit/>
          </a:bodyPr>
          <a:lstStyle/>
          <a:p>
            <a:pPr algn="l">
              <a:lnSpc>
                <a:spcPts val="8413"/>
              </a:lnSpc>
              <a:spcBef>
                <a:spcPct val="0"/>
              </a:spcBef>
            </a:pPr>
            <a:r>
              <a:rPr lang="en-US" sz="6009" b="1">
                <a:solidFill>
                  <a:srgbClr val="FFAD71"/>
                </a:solidFill>
                <a:latin typeface="Articulat Bold"/>
                <a:ea typeface="Articulat Bold"/>
                <a:cs typeface="Articulat Bold"/>
                <a:sym typeface="Articulat Bold"/>
              </a:rPr>
              <a:t>DATA WRANGLING AND INTEGRATION</a:t>
            </a:r>
          </a:p>
        </p:txBody>
      </p:sp>
      <p:grpSp>
        <p:nvGrpSpPr>
          <p:cNvPr id="3" name="Group 3"/>
          <p:cNvGrpSpPr/>
          <p:nvPr/>
        </p:nvGrpSpPr>
        <p:grpSpPr>
          <a:xfrm>
            <a:off x="6654849" y="0"/>
            <a:ext cx="14083184" cy="10287000"/>
            <a:chOff x="0" y="0"/>
            <a:chExt cx="568538" cy="415286"/>
          </a:xfrm>
        </p:grpSpPr>
        <p:sp>
          <p:nvSpPr>
            <p:cNvPr id="4" name="Freeform 4"/>
            <p:cNvSpPr/>
            <p:nvPr/>
          </p:nvSpPr>
          <p:spPr>
            <a:xfrm>
              <a:off x="0" y="0"/>
              <a:ext cx="568538" cy="415286"/>
            </a:xfrm>
            <a:custGeom>
              <a:avLst/>
              <a:gdLst/>
              <a:ahLst/>
              <a:cxnLst/>
              <a:rect l="l" t="t" r="r" b="b"/>
              <a:pathLst>
                <a:path w="568538" h="415286">
                  <a:moveTo>
                    <a:pt x="365338" y="0"/>
                  </a:moveTo>
                  <a:lnTo>
                    <a:pt x="0" y="0"/>
                  </a:lnTo>
                  <a:lnTo>
                    <a:pt x="203200" y="415286"/>
                  </a:lnTo>
                  <a:lnTo>
                    <a:pt x="568538" y="415286"/>
                  </a:lnTo>
                  <a:lnTo>
                    <a:pt x="365338" y="0"/>
                  </a:lnTo>
                  <a:close/>
                </a:path>
              </a:pathLst>
            </a:custGeom>
            <a:blipFill>
              <a:blip r:embed="rId2">
                <a:alphaModFix amt="19999"/>
              </a:blip>
              <a:stretch>
                <a:fillRect l="-4817" r="-4817"/>
              </a:stretch>
            </a:blipFill>
          </p:spPr>
          <p:txBody>
            <a:bodyPr/>
            <a:lstStyle/>
            <a:p>
              <a:endParaRPr lang="en-US"/>
            </a:p>
          </p:txBody>
        </p:sp>
      </p:grpSp>
      <p:sp>
        <p:nvSpPr>
          <p:cNvPr id="5" name="TextBox 5"/>
          <p:cNvSpPr txBox="1"/>
          <p:nvPr/>
        </p:nvSpPr>
        <p:spPr>
          <a:xfrm>
            <a:off x="1028700" y="1963126"/>
            <a:ext cx="15731942" cy="7545457"/>
          </a:xfrm>
          <a:prstGeom prst="rect">
            <a:avLst/>
          </a:prstGeom>
        </p:spPr>
        <p:txBody>
          <a:bodyPr lIns="0" tIns="0" rIns="0" bIns="0" rtlCol="0" anchor="t">
            <a:spAutoFit/>
          </a:bodyPr>
          <a:lstStyle/>
          <a:p>
            <a:pPr algn="l">
              <a:lnSpc>
                <a:spcPts val="4633"/>
              </a:lnSpc>
            </a:pPr>
            <a:endParaRPr/>
          </a:p>
          <a:p>
            <a:pPr marL="714575" lvl="1" indent="-357288" algn="l">
              <a:lnSpc>
                <a:spcPts val="4633"/>
              </a:lnSpc>
              <a:buFont typeface="Arial"/>
              <a:buChar char="•"/>
            </a:pPr>
            <a:r>
              <a:rPr lang="en-US" sz="3309">
                <a:solidFill>
                  <a:srgbClr val="FFFFFF"/>
                </a:solidFill>
                <a:latin typeface="Cooper BT Light"/>
                <a:ea typeface="Cooper BT Light"/>
                <a:cs typeface="Cooper BT Light"/>
                <a:sym typeface="Cooper BT Light"/>
              </a:rPr>
              <a:t>Merged MCPS + DCPS datasets into a unified school table using ID and school name.</a:t>
            </a:r>
          </a:p>
          <a:p>
            <a:pPr marL="714575" lvl="1" indent="-357288" algn="l">
              <a:lnSpc>
                <a:spcPts val="4633"/>
              </a:lnSpc>
              <a:buFont typeface="Arial"/>
              <a:buChar char="•"/>
            </a:pPr>
            <a:r>
              <a:rPr lang="en-US" sz="3309">
                <a:solidFill>
                  <a:srgbClr val="FFFFFF"/>
                </a:solidFill>
                <a:latin typeface="Cooper BT Light"/>
                <a:ea typeface="Cooper BT Light"/>
                <a:cs typeface="Cooper BT Light"/>
                <a:sym typeface="Cooper BT Light"/>
              </a:rPr>
              <a:t>Cleaned missing ZIP codes, standardized address and date formats, and corrected naming inconsistencies.</a:t>
            </a:r>
          </a:p>
          <a:p>
            <a:pPr marL="714575" lvl="1" indent="-357288" algn="l">
              <a:lnSpc>
                <a:spcPts val="4633"/>
              </a:lnSpc>
              <a:buFont typeface="Arial"/>
              <a:buChar char="•"/>
            </a:pPr>
            <a:r>
              <a:rPr lang="en-US" sz="3309">
                <a:solidFill>
                  <a:srgbClr val="FFFFFF"/>
                </a:solidFill>
                <a:latin typeface="Cooper BT Light"/>
                <a:ea typeface="Cooper BT Light"/>
                <a:cs typeface="Cooper BT Light"/>
                <a:sym typeface="Cooper BT Light"/>
              </a:rPr>
              <a:t>Created derived Boolean columns:</a:t>
            </a:r>
          </a:p>
          <a:p>
            <a:pPr algn="l">
              <a:lnSpc>
                <a:spcPts val="4633"/>
              </a:lnSpc>
            </a:pPr>
            <a:r>
              <a:rPr lang="en-US" sz="3309">
                <a:solidFill>
                  <a:srgbClr val="FFFFFF"/>
                </a:solidFill>
                <a:latin typeface="Cooper BT Light"/>
                <a:ea typeface="Cooper BT Light"/>
                <a:cs typeface="Cooper BT Light"/>
                <a:sym typeface="Cooper BT Light"/>
              </a:rPr>
              <a:t>                       eg: Underserved → Title I or CEP or FARMs &gt; 40 %</a:t>
            </a:r>
          </a:p>
          <a:p>
            <a:pPr algn="l">
              <a:lnSpc>
                <a:spcPts val="4633"/>
              </a:lnSpc>
            </a:pPr>
            <a:r>
              <a:rPr lang="en-US" sz="3309">
                <a:solidFill>
                  <a:srgbClr val="FFFFFF"/>
                </a:solidFill>
                <a:latin typeface="Cooper BT Light"/>
                <a:ea typeface="Cooper BT Light"/>
                <a:cs typeface="Cooper BT Light"/>
                <a:sym typeface="Cooper BT Light"/>
              </a:rPr>
              <a:t>                             Underrepresented → (Black % + Hispanic %) ≥ 30 %</a:t>
            </a:r>
          </a:p>
          <a:p>
            <a:pPr marL="714575" lvl="1" indent="-357288" algn="l">
              <a:lnSpc>
                <a:spcPts val="4633"/>
              </a:lnSpc>
              <a:buFont typeface="Arial"/>
              <a:buChar char="•"/>
            </a:pPr>
            <a:r>
              <a:rPr lang="en-US" sz="3309">
                <a:solidFill>
                  <a:srgbClr val="FFFFFF"/>
                </a:solidFill>
                <a:latin typeface="Cooper BT Light"/>
                <a:ea typeface="Cooper BT Light"/>
                <a:cs typeface="Cooper BT Light"/>
                <a:sym typeface="Cooper BT Light"/>
              </a:rPr>
              <a:t>Geocoded school and museum sites for ArcGIS and Folium mapping.</a:t>
            </a:r>
          </a:p>
          <a:p>
            <a:pPr marL="714575" lvl="1" indent="-357288" algn="l">
              <a:lnSpc>
                <a:spcPts val="4633"/>
              </a:lnSpc>
              <a:buFont typeface="Arial"/>
              <a:buChar char="•"/>
            </a:pPr>
            <a:r>
              <a:rPr lang="en-US" sz="3309">
                <a:solidFill>
                  <a:srgbClr val="FFFFFF"/>
                </a:solidFill>
                <a:latin typeface="Cooper BT Light"/>
                <a:ea typeface="Cooper BT Light"/>
                <a:cs typeface="Cooper BT Light"/>
                <a:sym typeface="Cooper BT Light"/>
              </a:rPr>
              <a:t>Linked demographic tables with Field Trip, After-School, and Admissions data to connect engagement patterns, demographics, and distance zones.</a:t>
            </a:r>
          </a:p>
          <a:p>
            <a:pPr marL="714575" lvl="1" indent="-357288" algn="l">
              <a:lnSpc>
                <a:spcPts val="4633"/>
              </a:lnSpc>
              <a:buFont typeface="Arial"/>
              <a:buChar char="•"/>
            </a:pPr>
            <a:r>
              <a:rPr lang="en-US" sz="3309">
                <a:solidFill>
                  <a:srgbClr val="FFFFFF"/>
                </a:solidFill>
                <a:latin typeface="Cooper BT Light"/>
                <a:ea typeface="Cooper BT Light"/>
                <a:cs typeface="Cooper BT Light"/>
                <a:sym typeface="Cooper BT Light"/>
              </a:rPr>
              <a:t>Integrated Census variables for socioeconomic mapping and forecasting.</a:t>
            </a:r>
          </a:p>
          <a:p>
            <a:pPr algn="l">
              <a:lnSpc>
                <a:spcPts val="4633"/>
              </a:lnSpc>
            </a:pPr>
            <a:endParaRPr lang="en-US" sz="3309">
              <a:solidFill>
                <a:srgbClr val="FFFFFF"/>
              </a:solidFill>
              <a:latin typeface="Cooper BT Light"/>
              <a:ea typeface="Cooper BT Light"/>
              <a:cs typeface="Cooper BT Light"/>
              <a:sym typeface="Cooper BT Light"/>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4875701" y="6174820"/>
            <a:ext cx="12894799" cy="3997388"/>
          </a:xfrm>
          <a:custGeom>
            <a:avLst/>
            <a:gdLst/>
            <a:ahLst/>
            <a:cxnLst/>
            <a:rect l="l" t="t" r="r" b="b"/>
            <a:pathLst>
              <a:path w="12894799" h="3997388">
                <a:moveTo>
                  <a:pt x="0" y="0"/>
                </a:moveTo>
                <a:lnTo>
                  <a:pt x="12894799" y="0"/>
                </a:lnTo>
                <a:lnTo>
                  <a:pt x="12894799" y="3997388"/>
                </a:lnTo>
                <a:lnTo>
                  <a:pt x="0" y="3997388"/>
                </a:lnTo>
                <a:lnTo>
                  <a:pt x="0" y="0"/>
                </a:lnTo>
                <a:close/>
              </a:path>
            </a:pathLst>
          </a:custGeom>
          <a:blipFill>
            <a:blip r:embed="rId2"/>
            <a:stretch>
              <a:fillRect/>
            </a:stretch>
          </a:blipFill>
        </p:spPr>
        <p:txBody>
          <a:bodyPr/>
          <a:lstStyle/>
          <a:p>
            <a:endParaRPr lang="en-US"/>
          </a:p>
        </p:txBody>
      </p:sp>
      <p:sp>
        <p:nvSpPr>
          <p:cNvPr id="3" name="Freeform 3"/>
          <p:cNvSpPr/>
          <p:nvPr/>
        </p:nvSpPr>
        <p:spPr>
          <a:xfrm>
            <a:off x="488459" y="1769695"/>
            <a:ext cx="11133447" cy="4119375"/>
          </a:xfrm>
          <a:custGeom>
            <a:avLst/>
            <a:gdLst/>
            <a:ahLst/>
            <a:cxnLst/>
            <a:rect l="l" t="t" r="r" b="b"/>
            <a:pathLst>
              <a:path w="11133447" h="4119375">
                <a:moveTo>
                  <a:pt x="0" y="0"/>
                </a:moveTo>
                <a:lnTo>
                  <a:pt x="11133447" y="0"/>
                </a:lnTo>
                <a:lnTo>
                  <a:pt x="11133447" y="4119375"/>
                </a:lnTo>
                <a:lnTo>
                  <a:pt x="0" y="4119375"/>
                </a:lnTo>
                <a:lnTo>
                  <a:pt x="0" y="0"/>
                </a:lnTo>
                <a:close/>
              </a:path>
            </a:pathLst>
          </a:custGeom>
          <a:blipFill>
            <a:blip r:embed="rId3"/>
            <a:stretch>
              <a:fillRect/>
            </a:stretch>
          </a:blipFill>
        </p:spPr>
        <p:txBody>
          <a:bodyPr/>
          <a:lstStyle/>
          <a:p>
            <a:endParaRPr lang="en-US"/>
          </a:p>
        </p:txBody>
      </p:sp>
      <p:sp>
        <p:nvSpPr>
          <p:cNvPr id="4" name="TextBox 4"/>
          <p:cNvSpPr txBox="1"/>
          <p:nvPr/>
        </p:nvSpPr>
        <p:spPr>
          <a:xfrm>
            <a:off x="2221732" y="447751"/>
            <a:ext cx="14576129" cy="1038072"/>
          </a:xfrm>
          <a:prstGeom prst="rect">
            <a:avLst/>
          </a:prstGeom>
        </p:spPr>
        <p:txBody>
          <a:bodyPr lIns="0" tIns="0" rIns="0" bIns="0" rtlCol="0" anchor="t">
            <a:spAutoFit/>
          </a:bodyPr>
          <a:lstStyle/>
          <a:p>
            <a:pPr algn="l">
              <a:lnSpc>
                <a:spcPts val="8413"/>
              </a:lnSpc>
              <a:spcBef>
                <a:spcPct val="0"/>
              </a:spcBef>
            </a:pPr>
            <a:r>
              <a:rPr lang="en-US" sz="6009" b="1">
                <a:solidFill>
                  <a:srgbClr val="FFAD71"/>
                </a:solidFill>
                <a:latin typeface="Articulat Bold"/>
                <a:ea typeface="Articulat Bold"/>
                <a:cs typeface="Articulat Bold"/>
                <a:sym typeface="Articulat Bold"/>
              </a:rPr>
              <a:t>EXPLORATORY DATA ANALYSIS</a:t>
            </a:r>
          </a:p>
        </p:txBody>
      </p:sp>
      <p:sp>
        <p:nvSpPr>
          <p:cNvPr id="5" name="TextBox 5"/>
          <p:cNvSpPr txBox="1"/>
          <p:nvPr/>
        </p:nvSpPr>
        <p:spPr>
          <a:xfrm>
            <a:off x="11357714" y="1693495"/>
            <a:ext cx="6412786" cy="1154182"/>
          </a:xfrm>
          <a:prstGeom prst="rect">
            <a:avLst/>
          </a:prstGeom>
        </p:spPr>
        <p:txBody>
          <a:bodyPr lIns="0" tIns="0" rIns="0" bIns="0" rtlCol="0" anchor="t">
            <a:spAutoFit/>
          </a:bodyPr>
          <a:lstStyle/>
          <a:p>
            <a:pPr algn="ctr">
              <a:lnSpc>
                <a:spcPts val="4633"/>
              </a:lnSpc>
            </a:pPr>
            <a:r>
              <a:rPr lang="en-US" sz="3309">
                <a:solidFill>
                  <a:srgbClr val="FFFFFF"/>
                </a:solidFill>
                <a:latin typeface="Cooper BT Light"/>
                <a:ea typeface="Cooper BT Light"/>
                <a:cs typeface="Cooper BT Light"/>
                <a:sym typeface="Cooper BT Light"/>
              </a:rPr>
              <a:t>Temporal Analysis of Field Trip Attendance by Month</a:t>
            </a:r>
          </a:p>
        </p:txBody>
      </p:sp>
      <p:sp>
        <p:nvSpPr>
          <p:cNvPr id="6" name="TextBox 6"/>
          <p:cNvSpPr txBox="1"/>
          <p:nvPr/>
        </p:nvSpPr>
        <p:spPr>
          <a:xfrm>
            <a:off x="-196809" y="6098620"/>
            <a:ext cx="5624935" cy="1735207"/>
          </a:xfrm>
          <a:prstGeom prst="rect">
            <a:avLst/>
          </a:prstGeom>
        </p:spPr>
        <p:txBody>
          <a:bodyPr lIns="0" tIns="0" rIns="0" bIns="0" rtlCol="0" anchor="t">
            <a:spAutoFit/>
          </a:bodyPr>
          <a:lstStyle/>
          <a:p>
            <a:pPr algn="ctr">
              <a:lnSpc>
                <a:spcPts val="4633"/>
              </a:lnSpc>
            </a:pPr>
            <a:r>
              <a:rPr lang="en-US" sz="3309">
                <a:solidFill>
                  <a:srgbClr val="FFFFFF"/>
                </a:solidFill>
                <a:latin typeface="Cooper BT Light"/>
                <a:ea typeface="Cooper BT Light"/>
                <a:cs typeface="Cooper BT Light"/>
                <a:sym typeface="Cooper BT Light"/>
              </a:rPr>
              <a:t>Weekly Distribution of General Admissions Attendance</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1500884" y="2529915"/>
            <a:ext cx="14525956" cy="7208506"/>
          </a:xfrm>
          <a:custGeom>
            <a:avLst/>
            <a:gdLst/>
            <a:ahLst/>
            <a:cxnLst/>
            <a:rect l="l" t="t" r="r" b="b"/>
            <a:pathLst>
              <a:path w="14525956" h="7208506">
                <a:moveTo>
                  <a:pt x="0" y="0"/>
                </a:moveTo>
                <a:lnTo>
                  <a:pt x="14525956" y="0"/>
                </a:lnTo>
                <a:lnTo>
                  <a:pt x="14525956" y="7208506"/>
                </a:lnTo>
                <a:lnTo>
                  <a:pt x="0" y="7208506"/>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1871136" y="155121"/>
            <a:ext cx="15388164" cy="1038072"/>
          </a:xfrm>
          <a:prstGeom prst="rect">
            <a:avLst/>
          </a:prstGeom>
        </p:spPr>
        <p:txBody>
          <a:bodyPr lIns="0" tIns="0" rIns="0" bIns="0" rtlCol="0" anchor="t">
            <a:spAutoFit/>
          </a:bodyPr>
          <a:lstStyle/>
          <a:p>
            <a:pPr algn="l">
              <a:lnSpc>
                <a:spcPts val="8413"/>
              </a:lnSpc>
              <a:spcBef>
                <a:spcPct val="0"/>
              </a:spcBef>
            </a:pPr>
            <a:r>
              <a:rPr lang="en-US" sz="6009" b="1">
                <a:solidFill>
                  <a:srgbClr val="FFAD71"/>
                </a:solidFill>
                <a:latin typeface="Articulat Bold"/>
                <a:ea typeface="Articulat Bold"/>
                <a:cs typeface="Articulat Bold"/>
                <a:sym typeface="Articulat Bold"/>
              </a:rPr>
              <a:t>EXPLORATORY DATA ANALYSIS</a:t>
            </a:r>
          </a:p>
        </p:txBody>
      </p:sp>
      <p:sp>
        <p:nvSpPr>
          <p:cNvPr id="4" name="TextBox 4"/>
          <p:cNvSpPr txBox="1"/>
          <p:nvPr/>
        </p:nvSpPr>
        <p:spPr>
          <a:xfrm>
            <a:off x="1191052" y="1299579"/>
            <a:ext cx="15905895" cy="1057275"/>
          </a:xfrm>
          <a:prstGeom prst="rect">
            <a:avLst/>
          </a:prstGeom>
        </p:spPr>
        <p:txBody>
          <a:bodyPr lIns="0" tIns="0" rIns="0" bIns="0" rtlCol="0" anchor="t">
            <a:spAutoFit/>
          </a:bodyPr>
          <a:lstStyle/>
          <a:p>
            <a:pPr algn="l">
              <a:lnSpc>
                <a:spcPts val="4200"/>
              </a:lnSpc>
            </a:pPr>
            <a:r>
              <a:rPr lang="en-US" sz="3000" b="1">
                <a:solidFill>
                  <a:srgbClr val="FFFFFF"/>
                </a:solidFill>
                <a:latin typeface="Cooper BT Bold"/>
                <a:ea typeface="Cooper BT Bold"/>
                <a:cs typeface="Cooper BT Bold"/>
                <a:sym typeface="Cooper BT Bold"/>
              </a:rPr>
              <a:t>Spatial Distribution of Underserved Schools in the KID Museum Service Area</a:t>
            </a:r>
          </a:p>
          <a:p>
            <a:pPr algn="ctr">
              <a:lnSpc>
                <a:spcPts val="4200"/>
              </a:lnSpc>
              <a:spcBef>
                <a:spcPct val="0"/>
              </a:spcBef>
            </a:pPr>
            <a:r>
              <a:rPr lang="en-US" sz="3000" b="1">
                <a:solidFill>
                  <a:srgbClr val="FFFFFF"/>
                </a:solidFill>
                <a:latin typeface="Cooper BT Bold"/>
                <a:ea typeface="Cooper BT Bold"/>
                <a:cs typeface="Cooper BT Bold"/>
                <a:sym typeface="Cooper BT Bold"/>
              </a:rPr>
              <a:t>ArcGIS Example</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3825700" y="5774227"/>
            <a:ext cx="7166424" cy="4332693"/>
          </a:xfrm>
          <a:custGeom>
            <a:avLst/>
            <a:gdLst/>
            <a:ahLst/>
            <a:cxnLst/>
            <a:rect l="l" t="t" r="r" b="b"/>
            <a:pathLst>
              <a:path w="7166424" h="4332693">
                <a:moveTo>
                  <a:pt x="0" y="0"/>
                </a:moveTo>
                <a:lnTo>
                  <a:pt x="7166424" y="0"/>
                </a:lnTo>
                <a:lnTo>
                  <a:pt x="7166424" y="4332693"/>
                </a:lnTo>
                <a:lnTo>
                  <a:pt x="0" y="4332693"/>
                </a:lnTo>
                <a:lnTo>
                  <a:pt x="0" y="0"/>
                </a:lnTo>
                <a:close/>
              </a:path>
            </a:pathLst>
          </a:custGeom>
          <a:blipFill>
            <a:blip r:embed="rId2"/>
            <a:stretch>
              <a:fillRect b="-5372"/>
            </a:stretch>
          </a:blipFill>
        </p:spPr>
        <p:txBody>
          <a:bodyPr/>
          <a:lstStyle/>
          <a:p>
            <a:endParaRPr lang="en-US"/>
          </a:p>
        </p:txBody>
      </p:sp>
      <p:sp>
        <p:nvSpPr>
          <p:cNvPr id="3" name="Freeform 3"/>
          <p:cNvSpPr/>
          <p:nvPr/>
        </p:nvSpPr>
        <p:spPr>
          <a:xfrm>
            <a:off x="7137685" y="325420"/>
            <a:ext cx="10767729" cy="5097917"/>
          </a:xfrm>
          <a:custGeom>
            <a:avLst/>
            <a:gdLst/>
            <a:ahLst/>
            <a:cxnLst/>
            <a:rect l="l" t="t" r="r" b="b"/>
            <a:pathLst>
              <a:path w="10767729" h="5097917">
                <a:moveTo>
                  <a:pt x="0" y="0"/>
                </a:moveTo>
                <a:lnTo>
                  <a:pt x="10767729" y="0"/>
                </a:lnTo>
                <a:lnTo>
                  <a:pt x="10767729" y="5097917"/>
                </a:lnTo>
                <a:lnTo>
                  <a:pt x="0" y="5097917"/>
                </a:lnTo>
                <a:lnTo>
                  <a:pt x="0" y="0"/>
                </a:lnTo>
                <a:close/>
              </a:path>
            </a:pathLst>
          </a:custGeom>
          <a:blipFill>
            <a:blip r:embed="rId3"/>
            <a:stretch>
              <a:fillRect l="-1542"/>
            </a:stretch>
          </a:blipFill>
        </p:spPr>
        <p:txBody>
          <a:bodyPr/>
          <a:lstStyle/>
          <a:p>
            <a:endParaRPr lang="en-US"/>
          </a:p>
        </p:txBody>
      </p:sp>
      <p:sp>
        <p:nvSpPr>
          <p:cNvPr id="4" name="Freeform 4"/>
          <p:cNvSpPr/>
          <p:nvPr/>
        </p:nvSpPr>
        <p:spPr>
          <a:xfrm>
            <a:off x="10439400" y="5009003"/>
            <a:ext cx="7466015" cy="5097917"/>
          </a:xfrm>
          <a:custGeom>
            <a:avLst/>
            <a:gdLst/>
            <a:ahLst/>
            <a:cxnLst/>
            <a:rect l="l" t="t" r="r" b="b"/>
            <a:pathLst>
              <a:path w="6769833" h="4332693">
                <a:moveTo>
                  <a:pt x="0" y="0"/>
                </a:moveTo>
                <a:lnTo>
                  <a:pt x="6769832" y="0"/>
                </a:lnTo>
                <a:lnTo>
                  <a:pt x="6769832" y="4332693"/>
                </a:lnTo>
                <a:lnTo>
                  <a:pt x="0" y="4332693"/>
                </a:lnTo>
                <a:lnTo>
                  <a:pt x="0" y="0"/>
                </a:lnTo>
                <a:close/>
              </a:path>
            </a:pathLst>
          </a:custGeom>
          <a:blipFill>
            <a:blip r:embed="rId4"/>
            <a:stretch>
              <a:fillRect/>
            </a:stretch>
          </a:blipFill>
        </p:spPr>
        <p:txBody>
          <a:bodyPr/>
          <a:lstStyle/>
          <a:p>
            <a:endParaRPr lang="en-US"/>
          </a:p>
        </p:txBody>
      </p:sp>
      <p:sp>
        <p:nvSpPr>
          <p:cNvPr id="5" name="TextBox 5"/>
          <p:cNvSpPr txBox="1"/>
          <p:nvPr/>
        </p:nvSpPr>
        <p:spPr>
          <a:xfrm>
            <a:off x="619307" y="1425066"/>
            <a:ext cx="6412786" cy="1735207"/>
          </a:xfrm>
          <a:prstGeom prst="rect">
            <a:avLst/>
          </a:prstGeom>
        </p:spPr>
        <p:txBody>
          <a:bodyPr lIns="0" tIns="0" rIns="0" bIns="0" rtlCol="0" anchor="t">
            <a:spAutoFit/>
          </a:bodyPr>
          <a:lstStyle/>
          <a:p>
            <a:pPr algn="ctr">
              <a:lnSpc>
                <a:spcPts val="4633"/>
              </a:lnSpc>
            </a:pPr>
            <a:r>
              <a:rPr lang="en-US" sz="3309" b="1">
                <a:solidFill>
                  <a:srgbClr val="FFFFFF"/>
                </a:solidFill>
                <a:latin typeface="Cooper BT Bold"/>
                <a:ea typeface="Cooper BT Bold"/>
                <a:cs typeface="Cooper BT Bold"/>
                <a:sym typeface="Cooper BT Bold"/>
              </a:rPr>
              <a:t>How Distance Influences Engagement with KID Museum Programs</a:t>
            </a:r>
          </a:p>
        </p:txBody>
      </p:sp>
      <p:sp>
        <p:nvSpPr>
          <p:cNvPr id="6" name="TextBox 6"/>
          <p:cNvSpPr txBox="1"/>
          <p:nvPr/>
        </p:nvSpPr>
        <p:spPr>
          <a:xfrm>
            <a:off x="153421" y="201595"/>
            <a:ext cx="14576129" cy="1038072"/>
          </a:xfrm>
          <a:prstGeom prst="rect">
            <a:avLst/>
          </a:prstGeom>
        </p:spPr>
        <p:txBody>
          <a:bodyPr lIns="0" tIns="0" rIns="0" bIns="0" rtlCol="0" anchor="t">
            <a:spAutoFit/>
          </a:bodyPr>
          <a:lstStyle/>
          <a:p>
            <a:pPr algn="l">
              <a:lnSpc>
                <a:spcPts val="8413"/>
              </a:lnSpc>
              <a:spcBef>
                <a:spcPct val="0"/>
              </a:spcBef>
            </a:pPr>
            <a:r>
              <a:rPr lang="en-US" sz="6009" b="1">
                <a:solidFill>
                  <a:srgbClr val="FFAD71"/>
                </a:solidFill>
                <a:latin typeface="Articulat Bold"/>
                <a:ea typeface="Articulat Bold"/>
                <a:cs typeface="Articulat Bold"/>
                <a:sym typeface="Articulat Bold"/>
              </a:rPr>
              <a:t>EXPLORATORY DATA ANALYSIS</a:t>
            </a:r>
          </a:p>
        </p:txBody>
      </p:sp>
      <p:sp>
        <p:nvSpPr>
          <p:cNvPr id="7" name="TextBox 7"/>
          <p:cNvSpPr txBox="1"/>
          <p:nvPr/>
        </p:nvSpPr>
        <p:spPr>
          <a:xfrm>
            <a:off x="411546" y="3346599"/>
            <a:ext cx="6412786" cy="2184152"/>
          </a:xfrm>
          <a:prstGeom prst="rect">
            <a:avLst/>
          </a:prstGeom>
        </p:spPr>
        <p:txBody>
          <a:bodyPr lIns="0" tIns="0" rIns="0" bIns="0" rtlCol="0" anchor="t">
            <a:spAutoFit/>
          </a:bodyPr>
          <a:lstStyle/>
          <a:p>
            <a:pPr algn="l">
              <a:lnSpc>
                <a:spcPts val="3513"/>
              </a:lnSpc>
            </a:pPr>
            <a:r>
              <a:rPr lang="en-US" sz="2509">
                <a:solidFill>
                  <a:srgbClr val="FFFFFF"/>
                </a:solidFill>
                <a:latin typeface="Cooper BT Light"/>
                <a:ea typeface="Cooper BT Light"/>
                <a:cs typeface="Cooper BT Light"/>
                <a:sym typeface="Cooper BT Light"/>
              </a:rPr>
              <a:t>Schools closer to museum sites show higher attendance rates, while those farther away are more likely to cancel or not attend, suggesting that distance and transportation access are key factors in participation.</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410514" y="3322528"/>
            <a:ext cx="9099283" cy="5152469"/>
          </a:xfrm>
          <a:custGeom>
            <a:avLst/>
            <a:gdLst/>
            <a:ahLst/>
            <a:cxnLst/>
            <a:rect l="l" t="t" r="r" b="b"/>
            <a:pathLst>
              <a:path w="9099283" h="5152469">
                <a:moveTo>
                  <a:pt x="0" y="0"/>
                </a:moveTo>
                <a:lnTo>
                  <a:pt x="9099283" y="0"/>
                </a:lnTo>
                <a:lnTo>
                  <a:pt x="9099283" y="5152469"/>
                </a:lnTo>
                <a:lnTo>
                  <a:pt x="0" y="5152469"/>
                </a:lnTo>
                <a:lnTo>
                  <a:pt x="0" y="0"/>
                </a:lnTo>
                <a:close/>
              </a:path>
            </a:pathLst>
          </a:custGeom>
          <a:blipFill>
            <a:blip r:embed="rId2"/>
            <a:stretch>
              <a:fillRect/>
            </a:stretch>
          </a:blipFill>
        </p:spPr>
        <p:txBody>
          <a:bodyPr/>
          <a:lstStyle/>
          <a:p>
            <a:endParaRPr lang="en-US"/>
          </a:p>
        </p:txBody>
      </p:sp>
      <p:sp>
        <p:nvSpPr>
          <p:cNvPr id="3" name="Freeform 3"/>
          <p:cNvSpPr/>
          <p:nvPr/>
        </p:nvSpPr>
        <p:spPr>
          <a:xfrm>
            <a:off x="9741077" y="3322528"/>
            <a:ext cx="8176037" cy="5152469"/>
          </a:xfrm>
          <a:custGeom>
            <a:avLst/>
            <a:gdLst/>
            <a:ahLst/>
            <a:cxnLst/>
            <a:rect l="l" t="t" r="r" b="b"/>
            <a:pathLst>
              <a:path w="8176037" h="5152469">
                <a:moveTo>
                  <a:pt x="0" y="0"/>
                </a:moveTo>
                <a:lnTo>
                  <a:pt x="8176037" y="0"/>
                </a:lnTo>
                <a:lnTo>
                  <a:pt x="8176037" y="5152469"/>
                </a:lnTo>
                <a:lnTo>
                  <a:pt x="0" y="5152469"/>
                </a:lnTo>
                <a:lnTo>
                  <a:pt x="0" y="0"/>
                </a:lnTo>
                <a:close/>
              </a:path>
            </a:pathLst>
          </a:custGeom>
          <a:blipFill>
            <a:blip r:embed="rId3"/>
            <a:stretch>
              <a:fillRect r="-9360"/>
            </a:stretch>
          </a:blipFill>
        </p:spPr>
        <p:txBody>
          <a:bodyPr/>
          <a:lstStyle/>
          <a:p>
            <a:endParaRPr lang="en-US"/>
          </a:p>
        </p:txBody>
      </p:sp>
      <p:sp>
        <p:nvSpPr>
          <p:cNvPr id="4" name="TextBox 4"/>
          <p:cNvSpPr txBox="1"/>
          <p:nvPr/>
        </p:nvSpPr>
        <p:spPr>
          <a:xfrm>
            <a:off x="2221732" y="447751"/>
            <a:ext cx="14576129" cy="1038072"/>
          </a:xfrm>
          <a:prstGeom prst="rect">
            <a:avLst/>
          </a:prstGeom>
        </p:spPr>
        <p:txBody>
          <a:bodyPr lIns="0" tIns="0" rIns="0" bIns="0" rtlCol="0" anchor="t">
            <a:spAutoFit/>
          </a:bodyPr>
          <a:lstStyle/>
          <a:p>
            <a:pPr algn="l">
              <a:lnSpc>
                <a:spcPts val="8413"/>
              </a:lnSpc>
              <a:spcBef>
                <a:spcPct val="0"/>
              </a:spcBef>
            </a:pPr>
            <a:r>
              <a:rPr lang="en-US" sz="6009" b="1">
                <a:solidFill>
                  <a:srgbClr val="FFAD71"/>
                </a:solidFill>
                <a:latin typeface="Articulat Bold"/>
                <a:ea typeface="Articulat Bold"/>
                <a:cs typeface="Articulat Bold"/>
                <a:sym typeface="Articulat Bold"/>
              </a:rPr>
              <a:t>EXPLORATORY DATA ANALYSIS</a:t>
            </a:r>
          </a:p>
        </p:txBody>
      </p:sp>
      <p:sp>
        <p:nvSpPr>
          <p:cNvPr id="5" name="TextBox 5"/>
          <p:cNvSpPr txBox="1"/>
          <p:nvPr/>
        </p:nvSpPr>
        <p:spPr>
          <a:xfrm>
            <a:off x="410514" y="2004318"/>
            <a:ext cx="8733486" cy="1154182"/>
          </a:xfrm>
          <a:prstGeom prst="rect">
            <a:avLst/>
          </a:prstGeom>
        </p:spPr>
        <p:txBody>
          <a:bodyPr lIns="0" tIns="0" rIns="0" bIns="0" rtlCol="0" anchor="t">
            <a:spAutoFit/>
          </a:bodyPr>
          <a:lstStyle/>
          <a:p>
            <a:pPr algn="ctr">
              <a:lnSpc>
                <a:spcPts val="4633"/>
              </a:lnSpc>
            </a:pPr>
            <a:r>
              <a:rPr lang="en-US" sz="3309" b="1">
                <a:solidFill>
                  <a:srgbClr val="FFFFFF"/>
                </a:solidFill>
                <a:latin typeface="Cooper BT Bold"/>
                <a:ea typeface="Cooper BT Bold"/>
                <a:cs typeface="Cooper BT Bold"/>
                <a:sym typeface="Cooper BT Bold"/>
              </a:rPr>
              <a:t>Spatial Distribution of General Admission Visitors </a:t>
            </a:r>
          </a:p>
        </p:txBody>
      </p:sp>
      <p:sp>
        <p:nvSpPr>
          <p:cNvPr id="6" name="TextBox 6"/>
          <p:cNvSpPr txBox="1"/>
          <p:nvPr/>
        </p:nvSpPr>
        <p:spPr>
          <a:xfrm>
            <a:off x="9741077" y="2004318"/>
            <a:ext cx="8186411" cy="1154182"/>
          </a:xfrm>
          <a:prstGeom prst="rect">
            <a:avLst/>
          </a:prstGeom>
        </p:spPr>
        <p:txBody>
          <a:bodyPr lIns="0" tIns="0" rIns="0" bIns="0" rtlCol="0" anchor="t">
            <a:spAutoFit/>
          </a:bodyPr>
          <a:lstStyle/>
          <a:p>
            <a:pPr algn="ctr">
              <a:lnSpc>
                <a:spcPts val="4633"/>
              </a:lnSpc>
            </a:pPr>
            <a:r>
              <a:rPr lang="en-US" sz="3309" b="1" u="sng">
                <a:solidFill>
                  <a:srgbClr val="FFFFFF"/>
                </a:solidFill>
                <a:latin typeface="Cooper BT Bold"/>
                <a:ea typeface="Cooper BT Bold"/>
                <a:cs typeface="Cooper BT Bold"/>
                <a:sym typeface="Cooper BT Bold"/>
                <a:hlinkClick r:id="rId4" tooltip="https://pherathm.github.io/School_map/"/>
              </a:rPr>
              <a:t>How Distance Influences Engagement with KID Museum Programs</a:t>
            </a:r>
          </a:p>
        </p:txBody>
      </p:sp>
      <p:sp>
        <p:nvSpPr>
          <p:cNvPr id="7" name="TextBox 7"/>
          <p:cNvSpPr txBox="1"/>
          <p:nvPr/>
        </p:nvSpPr>
        <p:spPr>
          <a:xfrm>
            <a:off x="641851" y="8989347"/>
            <a:ext cx="16852776" cy="1154182"/>
          </a:xfrm>
          <a:prstGeom prst="rect">
            <a:avLst/>
          </a:prstGeom>
        </p:spPr>
        <p:txBody>
          <a:bodyPr lIns="0" tIns="0" rIns="0" bIns="0" rtlCol="0" anchor="t">
            <a:spAutoFit/>
          </a:bodyPr>
          <a:lstStyle/>
          <a:p>
            <a:pPr algn="ctr">
              <a:lnSpc>
                <a:spcPts val="4633"/>
              </a:lnSpc>
            </a:pPr>
            <a:r>
              <a:rPr lang="en-US" sz="3309" b="1" u="sng">
                <a:solidFill>
                  <a:srgbClr val="FFFFFF"/>
                </a:solidFill>
                <a:latin typeface="Cooper BT Bold"/>
                <a:ea typeface="Cooper BT Bold"/>
                <a:cs typeface="Cooper BT Bold"/>
                <a:sym typeface="Cooper BT Bold"/>
                <a:hlinkClick r:id="rId4" tooltip="https://pherathm.github.io/School_map/"/>
              </a:rPr>
              <a:t>file:///C:/Users/piush/Downloads/KID_Museum_General_Admissions_50miles_worldwide.html</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1172862" y="2527890"/>
            <a:ext cx="15546784" cy="7170954"/>
          </a:xfrm>
          <a:custGeom>
            <a:avLst/>
            <a:gdLst/>
            <a:ahLst/>
            <a:cxnLst/>
            <a:rect l="l" t="t" r="r" b="b"/>
            <a:pathLst>
              <a:path w="15546784" h="7170954">
                <a:moveTo>
                  <a:pt x="0" y="0"/>
                </a:moveTo>
                <a:lnTo>
                  <a:pt x="15546783" y="0"/>
                </a:lnTo>
                <a:lnTo>
                  <a:pt x="15546783" y="7170954"/>
                </a:lnTo>
                <a:lnTo>
                  <a:pt x="0" y="7170954"/>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2591457" y="447751"/>
            <a:ext cx="15388164" cy="1038072"/>
          </a:xfrm>
          <a:prstGeom prst="rect">
            <a:avLst/>
          </a:prstGeom>
        </p:spPr>
        <p:txBody>
          <a:bodyPr lIns="0" tIns="0" rIns="0" bIns="0" rtlCol="0" anchor="t">
            <a:spAutoFit/>
          </a:bodyPr>
          <a:lstStyle/>
          <a:p>
            <a:pPr algn="l">
              <a:lnSpc>
                <a:spcPts val="8413"/>
              </a:lnSpc>
              <a:spcBef>
                <a:spcPct val="0"/>
              </a:spcBef>
            </a:pPr>
            <a:r>
              <a:rPr lang="en-US" sz="6009" b="1">
                <a:solidFill>
                  <a:srgbClr val="FFAD71"/>
                </a:solidFill>
                <a:latin typeface="Articulat Bold"/>
                <a:ea typeface="Articulat Bold"/>
                <a:cs typeface="Articulat Bold"/>
                <a:sym typeface="Articulat Bold"/>
              </a:rPr>
              <a:t>EXPLORATORY DATA ANALYSIS</a:t>
            </a:r>
          </a:p>
        </p:txBody>
      </p:sp>
      <p:sp>
        <p:nvSpPr>
          <p:cNvPr id="4" name="TextBox 4"/>
          <p:cNvSpPr txBox="1"/>
          <p:nvPr/>
        </p:nvSpPr>
        <p:spPr>
          <a:xfrm>
            <a:off x="762017" y="1532251"/>
            <a:ext cx="16497283" cy="573157"/>
          </a:xfrm>
          <a:prstGeom prst="rect">
            <a:avLst/>
          </a:prstGeom>
        </p:spPr>
        <p:txBody>
          <a:bodyPr lIns="0" tIns="0" rIns="0" bIns="0" rtlCol="0" anchor="t">
            <a:spAutoFit/>
          </a:bodyPr>
          <a:lstStyle/>
          <a:p>
            <a:pPr algn="ctr">
              <a:lnSpc>
                <a:spcPts val="4633"/>
              </a:lnSpc>
            </a:pPr>
            <a:r>
              <a:rPr lang="en-US" sz="3309" b="1" u="sng">
                <a:solidFill>
                  <a:srgbClr val="FFFFFF"/>
                </a:solidFill>
                <a:latin typeface="Cooper BT Bold"/>
                <a:ea typeface="Cooper BT Bold"/>
                <a:cs typeface="Cooper BT Bold"/>
                <a:sym typeface="Cooper BT Bold"/>
                <a:hlinkClick r:id="rId3" tooltip="https://pherathm.github.io/Demo_Map/"/>
              </a:rPr>
              <a:t>Spatial Density of Field Visits Attendence and Demographic Overlays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extBox 2"/>
          <p:cNvSpPr txBox="1"/>
          <p:nvPr/>
        </p:nvSpPr>
        <p:spPr>
          <a:xfrm>
            <a:off x="1871136" y="447795"/>
            <a:ext cx="15388164" cy="1037985"/>
          </a:xfrm>
          <a:prstGeom prst="rect">
            <a:avLst/>
          </a:prstGeom>
        </p:spPr>
        <p:txBody>
          <a:bodyPr lIns="0" tIns="0" rIns="0" bIns="0" rtlCol="0" anchor="t">
            <a:spAutoFit/>
          </a:bodyPr>
          <a:lstStyle/>
          <a:p>
            <a:pPr algn="ctr">
              <a:lnSpc>
                <a:spcPts val="8413"/>
              </a:lnSpc>
              <a:spcBef>
                <a:spcPct val="0"/>
              </a:spcBef>
            </a:pPr>
            <a:r>
              <a:rPr lang="en-US" sz="6009" b="1">
                <a:solidFill>
                  <a:srgbClr val="FFAD71"/>
                </a:solidFill>
                <a:latin typeface="Articulat Bold"/>
                <a:ea typeface="Articulat Bold"/>
                <a:cs typeface="Articulat Bold"/>
                <a:sym typeface="Articulat Bold"/>
              </a:rPr>
              <a:t>NEXT STEPS....</a:t>
            </a:r>
          </a:p>
        </p:txBody>
      </p:sp>
      <p:sp>
        <p:nvSpPr>
          <p:cNvPr id="3" name="TextBox 3"/>
          <p:cNvSpPr txBox="1"/>
          <p:nvPr/>
        </p:nvSpPr>
        <p:spPr>
          <a:xfrm>
            <a:off x="790627" y="1428674"/>
            <a:ext cx="17188994" cy="8893098"/>
          </a:xfrm>
          <a:prstGeom prst="rect">
            <a:avLst/>
          </a:prstGeom>
        </p:spPr>
        <p:txBody>
          <a:bodyPr lIns="0" tIns="0" rIns="0" bIns="0" rtlCol="0" anchor="t">
            <a:spAutoFit/>
          </a:bodyPr>
          <a:lstStyle/>
          <a:p>
            <a:pPr algn="l">
              <a:lnSpc>
                <a:spcPts val="3544"/>
              </a:lnSpc>
            </a:pPr>
            <a:r>
              <a:rPr lang="en-US" sz="2531" b="1">
                <a:solidFill>
                  <a:srgbClr val="FFFFFF"/>
                </a:solidFill>
                <a:latin typeface="Cooper BT Bold"/>
                <a:ea typeface="Cooper BT Bold"/>
                <a:cs typeface="Cooper BT Bold"/>
                <a:sym typeface="Cooper BT Bold"/>
              </a:rPr>
              <a:t>Predictive and Statistical Modeling</a:t>
            </a:r>
          </a:p>
          <a:p>
            <a:pPr marL="546638" lvl="1" indent="-273319" algn="l">
              <a:lnSpc>
                <a:spcPts val="3544"/>
              </a:lnSpc>
              <a:buFont typeface="Arial"/>
              <a:buChar char="•"/>
            </a:pPr>
            <a:r>
              <a:rPr lang="en-US" sz="2531" b="1">
                <a:solidFill>
                  <a:srgbClr val="FFFFFF"/>
                </a:solidFill>
                <a:latin typeface="Cooper BT Bold"/>
                <a:ea typeface="Cooper BT Bold"/>
                <a:cs typeface="Cooper BT Bold"/>
                <a:sym typeface="Cooper BT Bold"/>
              </a:rPr>
              <a:t>Build a forecasting model to predict field-trip participation by month, grade, and district.</a:t>
            </a:r>
          </a:p>
          <a:p>
            <a:pPr marL="546638" lvl="1" indent="-273319" algn="l">
              <a:lnSpc>
                <a:spcPts val="3544"/>
              </a:lnSpc>
              <a:buFont typeface="Arial"/>
              <a:buChar char="•"/>
            </a:pPr>
            <a:r>
              <a:rPr lang="en-US" sz="2531" b="1">
                <a:solidFill>
                  <a:srgbClr val="FFFFFF"/>
                </a:solidFill>
                <a:latin typeface="Cooper BT Bold"/>
                <a:ea typeface="Cooper BT Bold"/>
                <a:cs typeface="Cooper BT Bold"/>
                <a:sym typeface="Cooper BT Bold"/>
              </a:rPr>
              <a:t>Analyze how distance, demographics, and seasonality influence attendance rates.</a:t>
            </a:r>
          </a:p>
          <a:p>
            <a:pPr marL="546638" lvl="1" indent="-273319" algn="l">
              <a:lnSpc>
                <a:spcPts val="3544"/>
              </a:lnSpc>
              <a:buFont typeface="Arial"/>
              <a:buChar char="•"/>
            </a:pPr>
            <a:r>
              <a:rPr lang="en-US" sz="2531" b="1">
                <a:solidFill>
                  <a:srgbClr val="FFFFFF"/>
                </a:solidFill>
                <a:latin typeface="Cooper BT Bold"/>
                <a:ea typeface="Cooper BT Bold"/>
                <a:cs typeface="Cooper BT Bold"/>
                <a:sym typeface="Cooper BT Bold"/>
              </a:rPr>
              <a:t>Explore regression or classification models for outreach prioritization (e.g., likelihood of return visits).</a:t>
            </a:r>
          </a:p>
          <a:p>
            <a:pPr algn="l">
              <a:lnSpc>
                <a:spcPts val="3544"/>
              </a:lnSpc>
            </a:pPr>
            <a:endParaRPr lang="en-US" sz="2531" b="1">
              <a:solidFill>
                <a:srgbClr val="FFFFFF"/>
              </a:solidFill>
              <a:latin typeface="Cooper BT Bold"/>
              <a:ea typeface="Cooper BT Bold"/>
              <a:cs typeface="Cooper BT Bold"/>
              <a:sym typeface="Cooper BT Bold"/>
            </a:endParaRPr>
          </a:p>
          <a:p>
            <a:pPr algn="l">
              <a:lnSpc>
                <a:spcPts val="3544"/>
              </a:lnSpc>
            </a:pPr>
            <a:r>
              <a:rPr lang="en-US" sz="2531" b="1">
                <a:solidFill>
                  <a:srgbClr val="FFFFFF"/>
                </a:solidFill>
                <a:latin typeface="Cooper BT Bold"/>
                <a:ea typeface="Cooper BT Bold"/>
                <a:cs typeface="Cooper BT Bold"/>
                <a:sym typeface="Cooper BT Bold"/>
              </a:rPr>
              <a:t>Spatial and Accessibility Analysis</a:t>
            </a:r>
          </a:p>
          <a:p>
            <a:pPr marL="546638" lvl="1" indent="-273319" algn="l">
              <a:lnSpc>
                <a:spcPts val="3544"/>
              </a:lnSpc>
              <a:buFont typeface="Arial"/>
              <a:buChar char="•"/>
            </a:pPr>
            <a:r>
              <a:rPr lang="en-US" sz="2531" b="1">
                <a:solidFill>
                  <a:srgbClr val="FFFFFF"/>
                </a:solidFill>
                <a:latin typeface="Cooper BT Bold"/>
                <a:ea typeface="Cooper BT Bold"/>
                <a:cs typeface="Cooper BT Bold"/>
                <a:sym typeface="Cooper BT Bold"/>
              </a:rPr>
              <a:t>Perform hotspot analysis to identify high- and low-engagement clusters.</a:t>
            </a:r>
          </a:p>
          <a:p>
            <a:pPr marL="546638" lvl="1" indent="-273319" algn="l">
              <a:lnSpc>
                <a:spcPts val="3544"/>
              </a:lnSpc>
              <a:buFont typeface="Arial"/>
              <a:buChar char="•"/>
            </a:pPr>
            <a:r>
              <a:rPr lang="en-US" sz="2531" b="1">
                <a:solidFill>
                  <a:srgbClr val="FFFFFF"/>
                </a:solidFill>
                <a:latin typeface="Cooper BT Bold"/>
                <a:ea typeface="Cooper BT Bold"/>
                <a:cs typeface="Cooper BT Bold"/>
                <a:sym typeface="Cooper BT Bold"/>
              </a:rPr>
              <a:t>Compare visitor density vs. underserved areas to locate equity gaps.</a:t>
            </a:r>
          </a:p>
          <a:p>
            <a:pPr marL="546638" lvl="1" indent="-273319" algn="l">
              <a:lnSpc>
                <a:spcPts val="3544"/>
              </a:lnSpc>
              <a:buFont typeface="Arial"/>
              <a:buChar char="•"/>
            </a:pPr>
            <a:r>
              <a:rPr lang="en-US" sz="2531" b="1">
                <a:solidFill>
                  <a:srgbClr val="FFFFFF"/>
                </a:solidFill>
                <a:latin typeface="Cooper BT Bold"/>
                <a:ea typeface="Cooper BT Bold"/>
                <a:cs typeface="Cooper BT Bold"/>
                <a:sym typeface="Cooper BT Bold"/>
              </a:rPr>
              <a:t>Evaluate potential new outreach zones beyond the current 50-mile buffers.</a:t>
            </a:r>
          </a:p>
          <a:p>
            <a:pPr algn="l">
              <a:lnSpc>
                <a:spcPts val="3544"/>
              </a:lnSpc>
            </a:pPr>
            <a:endParaRPr lang="en-US" sz="2531" b="1">
              <a:solidFill>
                <a:srgbClr val="FFFFFF"/>
              </a:solidFill>
              <a:latin typeface="Cooper BT Bold"/>
              <a:ea typeface="Cooper BT Bold"/>
              <a:cs typeface="Cooper BT Bold"/>
              <a:sym typeface="Cooper BT Bold"/>
            </a:endParaRPr>
          </a:p>
          <a:p>
            <a:pPr algn="l">
              <a:lnSpc>
                <a:spcPts val="3544"/>
              </a:lnSpc>
            </a:pPr>
            <a:r>
              <a:rPr lang="en-US" sz="2531" b="1">
                <a:solidFill>
                  <a:srgbClr val="FFFFFF"/>
                </a:solidFill>
                <a:latin typeface="Cooper BT Bold"/>
                <a:ea typeface="Cooper BT Bold"/>
                <a:cs typeface="Cooper BT Bold"/>
                <a:sym typeface="Cooper BT Bold"/>
              </a:rPr>
              <a:t>Dashboard and Visualization Development</a:t>
            </a:r>
          </a:p>
          <a:p>
            <a:pPr marL="546638" lvl="1" indent="-273319" algn="l">
              <a:lnSpc>
                <a:spcPts val="3544"/>
              </a:lnSpc>
              <a:buFont typeface="Arial"/>
              <a:buChar char="•"/>
            </a:pPr>
            <a:r>
              <a:rPr lang="en-US" sz="2531" b="1">
                <a:solidFill>
                  <a:srgbClr val="FFFFFF"/>
                </a:solidFill>
                <a:latin typeface="Cooper BT Bold"/>
                <a:ea typeface="Cooper BT Bold"/>
                <a:cs typeface="Cooper BT Bold"/>
                <a:sym typeface="Cooper BT Bold"/>
              </a:rPr>
              <a:t>Develop an interactive Power BI dashboard integrating Field Trip, After-School, and Admission data.</a:t>
            </a:r>
          </a:p>
          <a:p>
            <a:pPr marL="546638" lvl="1" indent="-273319" algn="l">
              <a:lnSpc>
                <a:spcPts val="3544"/>
              </a:lnSpc>
              <a:buFont typeface="Arial"/>
              <a:buChar char="•"/>
            </a:pPr>
            <a:r>
              <a:rPr lang="en-US" sz="2531" b="1">
                <a:solidFill>
                  <a:srgbClr val="FFFFFF"/>
                </a:solidFill>
                <a:latin typeface="Cooper BT Bold"/>
                <a:ea typeface="Cooper BT Bold"/>
                <a:cs typeface="Cooper BT Bold"/>
                <a:sym typeface="Cooper BT Bold"/>
              </a:rPr>
              <a:t>Publish ArcGIS Online maps and GitHub Pages links for public, shareable visuals.</a:t>
            </a:r>
          </a:p>
          <a:p>
            <a:pPr marL="546638" lvl="1" indent="-273319" algn="l">
              <a:lnSpc>
                <a:spcPts val="3544"/>
              </a:lnSpc>
              <a:buFont typeface="Arial"/>
              <a:buChar char="•"/>
            </a:pPr>
            <a:r>
              <a:rPr lang="en-US" sz="2531" b="1">
                <a:solidFill>
                  <a:srgbClr val="FFFFFF"/>
                </a:solidFill>
                <a:latin typeface="Cooper BT Bold"/>
                <a:ea typeface="Cooper BT Bold"/>
                <a:cs typeface="Cooper BT Bold"/>
                <a:sym typeface="Cooper BT Bold"/>
              </a:rPr>
              <a:t>Add filters for county, program type, Title I/CEP status, and time period.</a:t>
            </a:r>
          </a:p>
          <a:p>
            <a:pPr algn="l">
              <a:lnSpc>
                <a:spcPts val="3544"/>
              </a:lnSpc>
            </a:pPr>
            <a:endParaRPr lang="en-US" sz="2531" b="1">
              <a:solidFill>
                <a:srgbClr val="FFFFFF"/>
              </a:solidFill>
              <a:latin typeface="Cooper BT Bold"/>
              <a:ea typeface="Cooper BT Bold"/>
              <a:cs typeface="Cooper BT Bold"/>
              <a:sym typeface="Cooper BT Bold"/>
            </a:endParaRPr>
          </a:p>
          <a:p>
            <a:pPr algn="l">
              <a:lnSpc>
                <a:spcPts val="3544"/>
              </a:lnSpc>
            </a:pPr>
            <a:r>
              <a:rPr lang="en-US" sz="2531" b="1">
                <a:solidFill>
                  <a:srgbClr val="FFFFFF"/>
                </a:solidFill>
                <a:latin typeface="Cooper BT Bold"/>
                <a:ea typeface="Cooper BT Bold"/>
                <a:cs typeface="Cooper BT Bold"/>
                <a:sym typeface="Cooper BT Bold"/>
              </a:rPr>
              <a:t>Strategic Application</a:t>
            </a:r>
          </a:p>
          <a:p>
            <a:pPr marL="546638" lvl="1" indent="-273319" algn="l">
              <a:lnSpc>
                <a:spcPts val="3544"/>
              </a:lnSpc>
              <a:buFont typeface="Arial"/>
              <a:buChar char="•"/>
            </a:pPr>
            <a:r>
              <a:rPr lang="en-US" sz="2531" b="1">
                <a:solidFill>
                  <a:srgbClr val="FFFFFF"/>
                </a:solidFill>
                <a:latin typeface="Cooper BT Bold"/>
                <a:ea typeface="Cooper BT Bold"/>
                <a:cs typeface="Cooper BT Bold"/>
                <a:sym typeface="Cooper BT Bold"/>
              </a:rPr>
              <a:t>Use insights to inform marketing and school partnership strategies.</a:t>
            </a:r>
          </a:p>
          <a:p>
            <a:pPr marL="546638" lvl="1" indent="-273319" algn="l">
              <a:lnSpc>
                <a:spcPts val="3544"/>
              </a:lnSpc>
              <a:buFont typeface="Arial"/>
              <a:buChar char="•"/>
            </a:pPr>
            <a:r>
              <a:rPr lang="en-US" sz="2531" b="1">
                <a:solidFill>
                  <a:srgbClr val="FFFFFF"/>
                </a:solidFill>
                <a:latin typeface="Cooper BT Bold"/>
                <a:ea typeface="Cooper BT Bold"/>
                <a:cs typeface="Cooper BT Bold"/>
                <a:sym typeface="Cooper BT Bold"/>
              </a:rPr>
              <a:t>Recommend transportation or fee-waiver programs to increase access for distant/underserved schools.</a:t>
            </a:r>
          </a:p>
          <a:p>
            <a:pPr marL="546638" lvl="1" indent="-273319" algn="l">
              <a:lnSpc>
                <a:spcPts val="3544"/>
              </a:lnSpc>
              <a:buFont typeface="Arial"/>
              <a:buChar char="•"/>
            </a:pPr>
            <a:r>
              <a:rPr lang="en-US" sz="2531" b="1">
                <a:solidFill>
                  <a:srgbClr val="FFFFFF"/>
                </a:solidFill>
                <a:latin typeface="Cooper BT Bold"/>
                <a:ea typeface="Cooper BT Bold"/>
                <a:cs typeface="Cooper BT Bold"/>
                <a:sym typeface="Cooper BT Bold"/>
              </a:rPr>
              <a:t>Present final results and dashboard to KID Museum leadership and stakeholders.</a:t>
            </a:r>
          </a:p>
          <a:p>
            <a:pPr algn="l">
              <a:lnSpc>
                <a:spcPts val="3544"/>
              </a:lnSpc>
            </a:pPr>
            <a:endParaRPr lang="en-US" sz="2531" b="1">
              <a:solidFill>
                <a:srgbClr val="FFFFFF"/>
              </a:solidFill>
              <a:latin typeface="Cooper BT Bold"/>
              <a:ea typeface="Cooper BT Bold"/>
              <a:cs typeface="Cooper BT Bold"/>
              <a:sym typeface="Cooper BT Bold"/>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129</TotalTime>
  <Words>446</Words>
  <Application>Microsoft Office PowerPoint</Application>
  <PresentationFormat>Custom</PresentationFormat>
  <Paragraphs>51</Paragraphs>
  <Slides>10</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10</vt:i4>
      </vt:variant>
    </vt:vector>
  </HeadingPairs>
  <TitlesOfParts>
    <vt:vector size="18" baseType="lpstr">
      <vt:lpstr>Articulat Bold</vt:lpstr>
      <vt:lpstr>Cooper BT Bold</vt:lpstr>
      <vt:lpstr>Amasis MT Pro Medium</vt:lpstr>
      <vt:lpstr>Calibri</vt:lpstr>
      <vt:lpstr>Cooper BT Light</vt:lpstr>
      <vt:lpstr>Articulat</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Black and Brown Modern Personalized Customer Experience Presentation</dc:title>
  <dc:creator>Piushani Ellegala</dc:creator>
  <cp:lastModifiedBy>Piushani Ellegala</cp:lastModifiedBy>
  <cp:revision>2</cp:revision>
  <dcterms:created xsi:type="dcterms:W3CDTF">2006-08-16T00:00:00Z</dcterms:created>
  <dcterms:modified xsi:type="dcterms:W3CDTF">2025-12-17T19:57:06Z</dcterms:modified>
  <dc:identifier>DAG4hQEtOJM</dc:identifier>
</cp:coreProperties>
</file>